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-50" kern="0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 Leon </a:t>
            </a:r>
            <a:pPr indent="0" marL="0">
              <a:buNone/>
            </a:pPr>
            <a:r>
              <a:rPr lang="en-US" sz="2200" b="1" spc="-50" kern="0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Partners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822960" y="1828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9A968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CASE STUDY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22960" y="2286000"/>
            <a:ext cx="10515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spc="-150" kern="0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Arche Dental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From scattered spreadsheets and lost emails to one system the lab </a:t>
            </a:r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and its dental offices</a:t>
            </a:r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actually run on.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61264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7E7B7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MIGUEL DE LEON · DE LEON PARTNERS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 </a:t>
            </a:r>
            <a:pPr indent="0" marL="0">
              <a:buNone/>
            </a:pPr>
            <a:r>
              <a:rPr lang="en-US" sz="1100" spc="200" kern="0" dirty="0">
                <a:solidFill>
                  <a:srgbClr val="8A87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CLIENT &amp; WHAT WAS LEAKING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822960" y="100584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spc="-7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EZRA Dental Lab — growing fast, running on glue.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822960" y="1828800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dental laboratory managing hundreds of patient cases across multiple dental offices — coordinated by spreadsheets, paper logs, email, and phone. The classic pattern: the work outgrew the systems, and people became the glue between them.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822960" y="2926080"/>
            <a:ext cx="5029200" cy="1371600"/>
          </a:xfrm>
          <a:prstGeom prst="roundRect">
            <a:avLst>
              <a:gd name="adj" fmla="val 5333"/>
            </a:avLst>
          </a:prstGeom>
          <a:solidFill>
            <a:srgbClr val="F2F1EC"/>
          </a:solidFill>
          <a:ln w="12700">
            <a:solidFill>
              <a:srgbClr val="DAD7C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8992" y="31455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✕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54480" y="312724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-3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Manual case tracking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3511296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Spreadsheets and paper logs couldn't keep up with growing case volume — status lived in someone's head.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355080" y="2926080"/>
            <a:ext cx="5029200" cy="1371600"/>
          </a:xfrm>
          <a:prstGeom prst="roundRect">
            <a:avLst>
              <a:gd name="adj" fmla="val 5333"/>
            </a:avLst>
          </a:prstGeom>
          <a:solidFill>
            <a:srgbClr val="F2F1EC"/>
          </a:solidFill>
          <a:ln w="12700">
            <a:solidFill>
              <a:srgbClr val="DAD7C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11112" y="31455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✕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86600" y="312724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-3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 client visibility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3511296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Dental offices had no way to check a case's status, so the lab fielded constant "where is it?" calls.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22960" y="4617720"/>
            <a:ext cx="5029200" cy="1371600"/>
          </a:xfrm>
          <a:prstGeom prst="roundRect">
            <a:avLst>
              <a:gd name="adj" fmla="val 5333"/>
            </a:avLst>
          </a:prstGeom>
          <a:solidFill>
            <a:srgbClr val="F2F1EC"/>
          </a:solidFill>
          <a:ln w="12700">
            <a:solidFill>
              <a:srgbClr val="DAD7C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78992" y="483717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✕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554480" y="481888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-3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Invoicing headaches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554480" y="5202936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Disconnected billing meant revenue slipped through the cracks and cash came in late.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355080" y="4617720"/>
            <a:ext cx="5029200" cy="1371600"/>
          </a:xfrm>
          <a:prstGeom prst="roundRect">
            <a:avLst>
              <a:gd name="adj" fmla="val 5333"/>
            </a:avLst>
          </a:prstGeom>
          <a:solidFill>
            <a:srgbClr val="F2F1EC"/>
          </a:solidFill>
          <a:ln w="12700">
            <a:solidFill>
              <a:srgbClr val="DAD7C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11112" y="483717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✕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086600" y="481888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-3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Scattered communication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086600" y="5202936"/>
            <a:ext cx="4069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Case updates lost across emails and phone calls — no single source of truth.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</a:t>
            </a:r>
            <a:pPr indent="0" marL="0">
              <a:buNone/>
            </a:pPr>
            <a:r>
              <a:rPr lang="en-US" sz="1100" spc="200" kern="0" dirty="0">
                <a:solidFill>
                  <a:srgbClr val="8A87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 BUILT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822960" y="100584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spc="-7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connected system — intake to paid invoice.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6916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designed and built the systems that close each leak — connected so information flows automatically between them instead of being carried by hand. Three did the heavy lifting: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822960" y="2788920"/>
            <a:ext cx="3383280" cy="3154680"/>
          </a:xfrm>
          <a:prstGeom prst="roundRect">
            <a:avLst>
              <a:gd name="adj" fmla="val 2319"/>
            </a:avLst>
          </a:prstGeom>
          <a:solidFill>
            <a:srgbClr val="FAFAF8"/>
          </a:solidFill>
          <a:ln w="12700">
            <a:solidFill>
              <a:srgbClr val="DAD7C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143000" y="3108960"/>
            <a:ext cx="457200" cy="457200"/>
          </a:xfrm>
          <a:prstGeom prst="ellipse">
            <a:avLst/>
          </a:prstGeom>
          <a:solidFill>
            <a:srgbClr val="F0E4D8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3108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43000" y="37490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Case pipeline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425196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visual board where every case moves through clear stages — drag-and-drop, due dates, nothing lost.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5486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CLOSES: MANUAL TRACKING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26280" y="2788920"/>
            <a:ext cx="3383280" cy="3154680"/>
          </a:xfrm>
          <a:prstGeom prst="roundRect">
            <a:avLst>
              <a:gd name="adj" fmla="val 2319"/>
            </a:avLst>
          </a:prstGeom>
          <a:solidFill>
            <a:srgbClr val="FAFAF8"/>
          </a:solidFill>
          <a:ln w="12700">
            <a:solidFill>
              <a:srgbClr val="DAD7C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3108960"/>
            <a:ext cx="457200" cy="457200"/>
          </a:xfrm>
          <a:prstGeom prst="ellipse">
            <a:avLst/>
          </a:prstGeom>
          <a:solidFill>
            <a:srgbClr val="F0E4D8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3108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846320" y="37490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Office portal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846320" y="425196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Dental offices log in to submit cases, watch progress live, and see their invoices. The "where is it?" calls stop.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46320" y="5486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CLOSES: NO VISIBILITY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8229600" y="2788920"/>
            <a:ext cx="3383280" cy="3154680"/>
          </a:xfrm>
          <a:prstGeom prst="roundRect">
            <a:avLst>
              <a:gd name="adj" fmla="val 2319"/>
            </a:avLst>
          </a:prstGeom>
          <a:solidFill>
            <a:srgbClr val="FAFAF8"/>
          </a:solidFill>
          <a:ln w="12700">
            <a:solidFill>
              <a:srgbClr val="DAD7C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549640" y="3108960"/>
            <a:ext cx="457200" cy="457200"/>
          </a:xfrm>
          <a:prstGeom prst="ellipse">
            <a:avLst/>
          </a:prstGeom>
          <a:solidFill>
            <a:srgbClr val="F0E4D8"/>
          </a:solidFill>
          <a:ln/>
        </p:spPr>
      </p:sp>
      <p:sp>
        <p:nvSpPr>
          <p:cNvPr id="19" name="Text 17"/>
          <p:cNvSpPr/>
          <p:nvPr/>
        </p:nvSpPr>
        <p:spPr>
          <a:xfrm>
            <a:off x="8549640" y="3108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8549640" y="37490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Invoicing suite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8549640" y="425196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Billing tied directly to the work — line items, status, export. Revenue stops slipping.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549640" y="5486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CLOSES: INVOICING HEADACHES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</a:t>
            </a:r>
            <a:pPr indent="0" marL="0">
              <a:buNone/>
            </a:pPr>
            <a:r>
              <a:rPr lang="en-US" sz="1100" spc="200" kern="0" dirty="0">
                <a:solidFill>
                  <a:srgbClr val="8A87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CHANGED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822960" y="100584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spc="-7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lab stopped being the glue.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822960" y="21214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→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25880" y="210312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Status answers itself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1325880" y="2514600"/>
            <a:ext cx="4480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Dental offices check case progress on their own. The lab no longer spends its day relaying updates by phone and email.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355080" y="21214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→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0" y="210312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Billing tied to the work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858000" y="2514600"/>
            <a:ext cx="4480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Invoicing flows from the cases themselves instead of a disconnected spreadsheet — far less revenue slipping through the cracks.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376732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25880" y="374904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source of truth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1325880" y="4160520"/>
            <a:ext cx="4480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Cases, files, communication, and invoices live in one place the whole team trusts — not scattered across drives and inboxes.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355080" y="376732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858000" y="3749040"/>
            <a:ext cx="4526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-4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system that scales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858000" y="4160520"/>
            <a:ext cx="44805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Built to handle growing case volume without adding manual coordination, so growth stops creating chaos.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A87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Quantified before/after figures available on request as the systems' usage data matures.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</a:t>
            </a:r>
            <a:pPr indent="0" marL="0">
              <a:buNone/>
            </a:pPr>
            <a:r>
              <a:rPr lang="en-US" sz="1100" spc="200" kern="0" dirty="0">
                <a:solidFill>
                  <a:srgbClr val="9A968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WAS DELIVERED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822960" y="100584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spc="-70" kern="0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Systems that do the work — so people don't have to.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822960" y="1965960"/>
            <a:ext cx="66751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spcAft>
                <a:spcPts val="1100"/>
              </a:spcAft>
              <a:buSzPct val="100000"/>
              <a:buChar char="→"/>
            </a:pPr>
            <a:r>
              <a:rPr lang="en-US" sz="15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Case status updates flow to dental offices automatically — no human relaying them</a:t>
            </a:r>
            <a:endParaRPr lang="en-US" sz="1500" dirty="0"/>
          </a:p>
          <a:p>
            <a:pPr marL="342900" indent="-342900">
              <a:lnSpc>
                <a:spcPct val="120000"/>
              </a:lnSpc>
              <a:spcAft>
                <a:spcPts val="1100"/>
              </a:spcAft>
              <a:buSzPct val="100000"/>
              <a:buChar char="→"/>
            </a:pPr>
            <a:r>
              <a:rPr lang="en-US" sz="15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Invoices generate from the work itself instead of being assembled by hand</a:t>
            </a:r>
            <a:endParaRPr lang="en-US" sz="1500" dirty="0"/>
          </a:p>
          <a:p>
            <a:pPr marL="342900" indent="-342900">
              <a:lnSpc>
                <a:spcPct val="120000"/>
              </a:lnSpc>
              <a:spcAft>
                <a:spcPts val="1100"/>
              </a:spcAft>
              <a:buSzPct val="100000"/>
              <a:buChar char="→"/>
            </a:pPr>
            <a:r>
              <a:rPr lang="en-US" sz="15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Files, communication, and case history pulled into one place the system keeps current</a:t>
            </a:r>
            <a:endParaRPr lang="en-US" sz="1500" dirty="0"/>
          </a:p>
          <a:p>
            <a:pPr marL="342900" indent="-342900">
              <a:lnSpc>
                <a:spcPct val="120000"/>
              </a:lnSpc>
              <a:spcAft>
                <a:spcPts val="1100"/>
              </a:spcAft>
              <a:buSzPct val="100000"/>
              <a:buChar char="→"/>
            </a:pPr>
            <a:r>
              <a:rPr lang="en-US" sz="15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Routine coordination handled by the system; people handle the judgment calls</a:t>
            </a:r>
            <a:endParaRPr lang="en-US" sz="1500" dirty="0"/>
          </a:p>
          <a:p>
            <a:pPr marL="342900" indent="-342900">
              <a:lnSpc>
                <a:spcPct val="120000"/>
              </a:lnSpc>
              <a:spcAft>
                <a:spcPts val="1100"/>
              </a:spcAft>
              <a:buSzPct val="100000"/>
              <a:buChar char="→"/>
            </a:pPr>
            <a:r>
              <a:rPr lang="en-US" sz="150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live view of the operation — what's due, what's moving, where revenue stands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955280" y="1965960"/>
            <a:ext cx="3429000" cy="3246120"/>
          </a:xfrm>
          <a:prstGeom prst="roundRect">
            <a:avLst>
              <a:gd name="adj" fmla="val 2254"/>
            </a:avLst>
          </a:prstGeom>
          <a:solidFill>
            <a:srgbClr val="1C1C1A"/>
          </a:solidFill>
          <a:ln w="12700">
            <a:solidFill>
              <a:srgbClr val="33312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75320" y="224028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50" kern="0" dirty="0">
                <a:solidFill>
                  <a:srgbClr val="B0734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THE SYSTEMS WORK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75320" y="2606040"/>
            <a:ext cx="27889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Automated</a:t>
            </a:r>
            <a:endParaRPr lang="en-US" sz="1250" dirty="0"/>
          </a:p>
          <a:p>
            <a:pPr indent="0" marL="0">
              <a:lnSpc>
                <a:spcPct val="130000"/>
              </a:lnSpc>
              <a:spcAft>
                <a:spcPts val="1200"/>
              </a:spcAft>
              <a:buNone/>
            </a:pPr>
            <a:r>
              <a:rPr lang="en-US" sz="125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repetitive work — status updates, invoicing, data moving between steps — runs on its own.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Human-checked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CFCBC0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anything that affects money or a client gets a person's approval. The system never guesses silently.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2011680"/>
            <a:ext cx="10607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spc="-120" kern="0" dirty="0">
                <a:solidFill>
                  <a:srgbClr val="0A0A0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leaks. Build the systems.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822960" y="2880360"/>
            <a:ext cx="10607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spc="-120" kern="0" dirty="0">
                <a:solidFill>
                  <a:srgbClr val="B0734C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Keep the margin.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977640"/>
            <a:ext cx="9601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dirty="0">
                <a:solidFill>
                  <a:srgbClr val="46443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This is what one engineer can do when the goal isn't a feature list — it's closing the leaks that cost you. If your operation runs on spreadsheets, inboxes, and people re-typing things between systems, that's exactly what I fix.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822960" y="5303520"/>
            <a:ext cx="3200400" cy="566928"/>
          </a:xfrm>
          <a:prstGeom prst="roundRect">
            <a:avLst>
              <a:gd name="adj" fmla="val 50000"/>
            </a:avLst>
          </a:prstGeom>
          <a:solidFill>
            <a:srgbClr val="0A0A0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5303520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AFAF8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Book a free 30-minute call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6144768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7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 Leon Partners · miguel@deleonpartners.tech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Arche Dental — JOTL Case Study</dc:title>
  <dc:subject>PptxGenJS Presentation</dc:subject>
  <dc:creator>Miguel De Leon</dc:creator>
  <cp:lastModifiedBy>Miguel De Leon</cp:lastModifiedBy>
  <cp:revision>1</cp:revision>
  <dcterms:created xsi:type="dcterms:W3CDTF">2026-06-14T23:29:05Z</dcterms:created>
  <dcterms:modified xsi:type="dcterms:W3CDTF">2026-06-14T23:29:05Z</dcterms:modified>
</cp:coreProperties>
</file>